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6"/>
  </p:notesMasterIdLst>
  <p:sldIdLst>
    <p:sldId id="256" r:id="rId4"/>
    <p:sldId id="258" r:id="rId5"/>
    <p:sldId id="277" r:id="rId7"/>
    <p:sldId id="263" r:id="rId8"/>
    <p:sldId id="264" r:id="rId9"/>
    <p:sldId id="311" r:id="rId10"/>
    <p:sldId id="265" r:id="rId11"/>
    <p:sldId id="291" r:id="rId12"/>
    <p:sldId id="266" r:id="rId13"/>
    <p:sldId id="309" r:id="rId14"/>
    <p:sldId id="267" r:id="rId15"/>
    <p:sldId id="268" r:id="rId16"/>
    <p:sldId id="269" r:id="rId17"/>
    <p:sldId id="310" r:id="rId18"/>
    <p:sldId id="278" r:id="rId19"/>
    <p:sldId id="273" r:id="rId20"/>
    <p:sldId id="275" r:id="rId21"/>
    <p:sldId id="272" r:id="rId2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502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635"/>
            <a:ext cx="10515600" cy="38906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20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22245"/>
            <a:ext cx="5181600" cy="34550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47010"/>
            <a:ext cx="5181600" cy="34302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855" y="126936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08000" y="914400"/>
            <a:ext cx="11277600" cy="44588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-12700" y="3147695"/>
            <a:ext cx="12204700" cy="337185"/>
          </a:xfrm>
          <a:prstGeom prst="rect">
            <a:avLst/>
          </a:prstGeom>
          <a:solidFill>
            <a:srgbClr val="71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147695"/>
            <a:ext cx="544830" cy="3365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635" cy="719455"/>
          </a:xfrm>
          <a:prstGeom prst="rect">
            <a:avLst/>
          </a:prstGeom>
          <a:solidFill>
            <a:srgbClr val="DBE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10515" cy="714375"/>
          </a:xfrm>
          <a:prstGeom prst="rect">
            <a:avLst/>
          </a:prstGeom>
          <a:solidFill>
            <a:srgbClr val="71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.GIF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/>
        </p:nvSpPr>
        <p:spPr>
          <a:xfrm>
            <a:off x="262255" y="1866265"/>
            <a:ext cx="11680825" cy="117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Group-level Emotion Classification </a:t>
            </a:r>
            <a:b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</a:br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via Reinforced Self-training</a:t>
            </a:r>
            <a:endParaRPr lang="en-US" altLang="ja-JP" sz="32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568690" y="4058285"/>
            <a:ext cx="3374390" cy="150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 fontAlgn="base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ja-JP" sz="2000" dirty="0"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+mn-ea"/>
              </a:rPr>
              <a:t>@中間発表</a:t>
            </a:r>
            <a:endParaRPr lang="en-US" altLang="ja-JP" sz="2000" dirty="0">
              <a:latin typeface="Meiryo" panose="020B0604030504040204" charset="-128"/>
              <a:ea typeface="Meiryo" panose="020B0604030504040204" charset="-128"/>
              <a:cs typeface="Meiryo" panose="020B0604030504040204" charset="-128"/>
            </a:endParaRPr>
          </a:p>
          <a:p>
            <a:pPr lvl="0" algn="r" fontAlgn="base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ja-JP" sz="2000" dirty="0">
                <a:latin typeface="+mn-ea"/>
                <a:ea typeface="Meiryo" panose="020B0604030504040204" charset="-128"/>
                <a:sym typeface="+mn-ea"/>
              </a:rPr>
              <a:t>M2 LIU YI(21860638) </a:t>
            </a:r>
            <a:endParaRPr lang="en-US" altLang="ja-JP" sz="2000" dirty="0">
              <a:latin typeface="+mn-ea"/>
              <a:ea typeface="Meiryo" panose="020B0604030504040204" charset="-128"/>
            </a:endParaRPr>
          </a:p>
          <a:p>
            <a:pPr lvl="0" algn="r" fontAlgn="base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ja-JP" sz="2000" dirty="0"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+mn-ea"/>
              </a:rPr>
              <a:t>情報科学域</a:t>
            </a:r>
            <a:endParaRPr lang="en-US" altLang="ja-JP" sz="2000" dirty="0">
              <a:latin typeface="Meiryo" panose="020B0604030504040204" charset="-128"/>
              <a:ea typeface="Meiryo" panose="020B0604030504040204" charset="-128"/>
              <a:cs typeface="Meiryo" panose="020B0604030504040204" charset="-128"/>
            </a:endParaRPr>
          </a:p>
          <a:p>
            <a:pPr lvl="0" algn="r" fontAlgn="base">
              <a:lnSpc>
                <a:spcPct val="100000"/>
              </a:lnSpc>
              <a:spcBef>
                <a:spcPct val="20000"/>
              </a:spcBef>
              <a:buNone/>
            </a:pPr>
            <a:r>
              <a:rPr lang="en-US" altLang="ja-JP" sz="2000" dirty="0">
                <a:latin typeface="Meiryo" panose="020B0604030504040204" charset="-128"/>
                <a:ea typeface="Meiryo" panose="020B0604030504040204" charset="-128"/>
                <a:cs typeface="Meiryo" panose="020B0604030504040204" charset="-128"/>
                <a:sym typeface="+mn-ea"/>
              </a:rPr>
              <a:t>指導教員 下川原英理　</a:t>
            </a:r>
            <a:endParaRPr lang="en-US" altLang="ja-JP" sz="2000" dirty="0">
              <a:latin typeface="Meiryo" panose="020B0604030504040204" charset="-128"/>
              <a:ea typeface="Meiryo" panose="020B0604030504040204" charset="-128"/>
              <a:cs typeface="Meiryo" panose="020B0604030504040204" charset="-128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72680" y="3343910"/>
            <a:ext cx="321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11110" y="344805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74370" y="1343660"/>
            <a:ext cx="34429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Experiment Images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5" name="Picture 4" descr="769165821403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115185"/>
            <a:ext cx="4673600" cy="2628265"/>
          </a:xfrm>
          <a:prstGeom prst="rect">
            <a:avLst/>
          </a:prstGeom>
        </p:spPr>
      </p:pic>
      <p:pic>
        <p:nvPicPr>
          <p:cNvPr id="3" name="图片 2" descr="IMG_46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365" y="2115185"/>
            <a:ext cx="4670425" cy="2627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14" name="Picture 13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6430" y="2496185"/>
            <a:ext cx="6334760" cy="32251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" y="2496185"/>
            <a:ext cx="5201285" cy="308483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002655" y="5854700"/>
            <a:ext cx="6188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 collaborators will evaluate 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atmosphere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the experiment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03860" y="5854700"/>
            <a:ext cx="4424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Main talker will be asked to self-report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their emotions by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SAM questionnaire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70840" y="1054735"/>
            <a:ext cx="25730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3860" y="1576705"/>
            <a:ext cx="10956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Before the experiment, they will be asked to answer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Multidimensional Assessment of Interoceptive Awareness(MAIA)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questionnaire to measure multiple dimensions of interoception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3565" y="2024380"/>
            <a:ext cx="909320" cy="4622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ECG</a:t>
            </a:r>
            <a:endParaRPr lang="en-US" altLang="ja-JP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92885" y="2199005"/>
            <a:ext cx="357505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83565" y="2792730"/>
            <a:ext cx="1511935" cy="4953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Audio(wav)</a:t>
            </a:r>
            <a:endParaRPr lang="en-US" altLang="ja-JP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3565" y="3594100"/>
            <a:ext cx="2450465" cy="4953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Eye tracking Data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21485" y="4417060"/>
            <a:ext cx="1819275" cy="50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Pupil Position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825625" y="4095750"/>
            <a:ext cx="847090" cy="3270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901825" y="2024380"/>
            <a:ext cx="5198745" cy="3812540"/>
            <a:chOff x="2995" y="3188"/>
            <a:chExt cx="8187" cy="6004"/>
          </a:xfrm>
        </p:grpSpPr>
        <p:sp>
          <p:nvSpPr>
            <p:cNvPr id="5" name="Rounded Rectangle 4"/>
            <p:cNvSpPr/>
            <p:nvPr/>
          </p:nvSpPr>
          <p:spPr>
            <a:xfrm>
              <a:off x="2995" y="3188"/>
              <a:ext cx="2396" cy="7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R-R Interval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300" y="3188"/>
              <a:ext cx="7882" cy="6005"/>
              <a:chOff x="3300" y="3188"/>
              <a:chExt cx="7882" cy="6005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577" y="4398"/>
                <a:ext cx="5605" cy="7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Time-domain Audio Features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cxnSp>
            <p:nvCxnSpPr>
              <p:cNvPr id="11" name="Straight Arrow Connector 10"/>
              <p:cNvCxnSpPr>
                <a:stCxn id="9" idx="3"/>
                <a:endCxn id="10" idx="1"/>
              </p:cNvCxnSpPr>
              <p:nvPr/>
            </p:nvCxnSpPr>
            <p:spPr>
              <a:xfrm>
                <a:off x="3300" y="4788"/>
                <a:ext cx="2277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Rounded Rectangle 12"/>
              <p:cNvSpPr/>
              <p:nvPr/>
            </p:nvSpPr>
            <p:spPr>
              <a:xfrm>
                <a:off x="6036" y="3188"/>
                <a:ext cx="5146" cy="72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Heart Rate Variability(HRV)</a:t>
                </a:r>
                <a:endParaRPr lang="zh-CN" alt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5472" y="3469"/>
                <a:ext cx="508" cy="1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ounded Rectangle 17"/>
              <p:cNvSpPr/>
              <p:nvPr/>
            </p:nvSpPr>
            <p:spPr>
              <a:xfrm>
                <a:off x="6672" y="8483"/>
                <a:ext cx="4510" cy="71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Head position&amp;rotation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6157" y="5660"/>
                <a:ext cx="5005" cy="80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Pupil Diameter&amp;EyeOpen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4778" y="6050"/>
                <a:ext cx="1379" cy="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5"/>
              <p:cNvSpPr/>
              <p:nvPr/>
            </p:nvSpPr>
            <p:spPr>
              <a:xfrm>
                <a:off x="6611" y="6943"/>
                <a:ext cx="4512" cy="105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Nearest Neighbor Index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of pupil position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cxnSp>
            <p:nvCxnSpPr>
              <p:cNvPr id="27" name="Straight Arrow Connector 26"/>
              <p:cNvCxnSpPr>
                <a:stCxn id="23" idx="3"/>
              </p:cNvCxnSpPr>
              <p:nvPr/>
            </p:nvCxnSpPr>
            <p:spPr>
              <a:xfrm flipV="1">
                <a:off x="5576" y="7340"/>
                <a:ext cx="1037" cy="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Right Arrow 27"/>
          <p:cNvSpPr/>
          <p:nvPr/>
        </p:nvSpPr>
        <p:spPr>
          <a:xfrm>
            <a:off x="7690485" y="3594100"/>
            <a:ext cx="114236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9035415" y="3422015"/>
            <a:ext cx="2733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Train  class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Matching Model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204835" y="4825365"/>
            <a:ext cx="374015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SVM-Regression/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Transformer-Regression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08305" y="1141730"/>
            <a:ext cx="186182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Data Flow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6431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Section5- Reinforcement Learning Network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67995" y="1313180"/>
            <a:ext cx="696595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Reinforcement Learning Network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(1)State: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preprocessed biological data and confidence point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(2)Action: 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Two class, whether choose this sample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(3)Reward: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Based on the model’s performance on validation set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(4)Policy Network: 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000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multi-layer perception(MLP)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Input is State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Output is Action’s probability distribution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36379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Section5- Data Analysis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6" name="Picture 5" descr="WeChat38281b25e2987f304b1caf58c5acb54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85" y="1485265"/>
            <a:ext cx="9961880" cy="52216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912110" y="948690"/>
            <a:ext cx="73634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Correlation analysis of HRV and Emotion&amp;Atmosphere</a:t>
            </a:r>
            <a:endParaRPr lang="en-US" sz="2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9568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Section6- Machine Learning Plan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626110" y="1427480"/>
          <a:ext cx="10655935" cy="4625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6915"/>
                <a:gridCol w="1687195"/>
                <a:gridCol w="1108075"/>
                <a:gridCol w="1501140"/>
                <a:gridCol w="1847850"/>
                <a:gridCol w="2524760"/>
              </a:tblGrid>
              <a:tr h="45529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SVM+RL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Transformer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Transformer</a:t>
                      </a: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+RL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7195">
                <a:tc rowSpan="3">
                  <a:txBody>
                    <a:bodyPr/>
                    <a:p>
                      <a:pPr algn="ctr">
                        <a:lnSpc>
                          <a:spcPct val="3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Emotion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Valence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6560"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Arousal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195"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Dominace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195">
                <a:tc rowSpan="7"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Atmosphere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656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</a:tr>
              <a:tr h="417195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</a:tr>
              <a:tr h="417195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</a:tr>
              <a:tr h="417195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/>
                </a:tc>
              </a:tr>
              <a:tr h="41656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</a:tr>
              <a:tr h="417195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510540" y="930275"/>
            <a:ext cx="683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normalization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optimization...Train Machine Learning Model..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510540" y="6182360"/>
            <a:ext cx="11681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Then investigate whether the model is able to draw out individual differences to get a higher score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51435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Section6- Conclusion&amp;Discussion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4015" y="1808480"/>
            <a:ext cx="104692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sz="2000"/>
              <a:t>A </a:t>
            </a:r>
            <a:r>
              <a:rPr lang="en-US" sz="2000" b="1"/>
              <a:t>Reinforced Self-training model </a:t>
            </a:r>
            <a:r>
              <a:rPr lang="en-US" sz="2000"/>
              <a:t>will be applied to dialogue mood recognition under conversation conditions</a:t>
            </a: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 sz="2000"/>
              <a:t>We expect our </a:t>
            </a:r>
            <a:r>
              <a:rPr lang="en-US" sz="2000" b="1"/>
              <a:t>Reinforcement learning-based</a:t>
            </a:r>
            <a:r>
              <a:rPr lang="en-US" sz="2000"/>
              <a:t> </a:t>
            </a:r>
            <a:r>
              <a:rPr lang="en-US" sz="2000" b="1"/>
              <a:t>data selection strategy</a:t>
            </a:r>
            <a:r>
              <a:rPr lang="en-US" sz="2000"/>
              <a:t> can evolve our AI to match the user's </a:t>
            </a:r>
            <a:r>
              <a:rPr lang="en-US" sz="2000" b="1"/>
              <a:t>differential traits</a:t>
            </a:r>
            <a:r>
              <a:rPr lang="en-US" sz="2000"/>
              <a:t> better</a:t>
            </a: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 sz="2000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 sz="2000"/>
              <a:t>We alter the </a:t>
            </a:r>
            <a:r>
              <a:rPr lang="en-US" sz="2000" b="1"/>
              <a:t>VR environment</a:t>
            </a:r>
            <a:r>
              <a:rPr lang="en-US" sz="2000"/>
              <a:t> to explore the effect of </a:t>
            </a:r>
            <a:r>
              <a:rPr lang="en-US" sz="2000" b="1"/>
              <a:t>ambience</a:t>
            </a:r>
            <a:r>
              <a:rPr lang="en-US" sz="2000"/>
              <a:t> on </a:t>
            </a:r>
            <a:r>
              <a:rPr lang="en-US" sz="2000" b="1"/>
              <a:t>dialogue mood</a:t>
            </a:r>
            <a:r>
              <a:rPr lang="en-US" sz="2000"/>
              <a:t>, as well as the effect on </a:t>
            </a:r>
            <a:r>
              <a:rPr lang="en-US" sz="2000" b="1"/>
              <a:t>collaborators' assessment</a:t>
            </a:r>
            <a:r>
              <a:rPr lang="en-US" sz="2000"/>
              <a:t>.</a:t>
            </a: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4507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Section7- Research Schedule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19430" y="3681730"/>
            <a:ext cx="11623040" cy="2640965"/>
            <a:chOff x="818" y="5798"/>
            <a:chExt cx="18304" cy="4159"/>
          </a:xfrm>
        </p:grpSpPr>
        <p:cxnSp>
          <p:nvCxnSpPr>
            <p:cNvPr id="15" name="Straight Arrow Connector 14"/>
            <p:cNvCxnSpPr>
              <a:endCxn id="22" idx="2"/>
            </p:cNvCxnSpPr>
            <p:nvPr/>
          </p:nvCxnSpPr>
          <p:spPr>
            <a:xfrm flipV="1">
              <a:off x="2568" y="8434"/>
              <a:ext cx="12443" cy="2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292" y="8314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818" y="5798"/>
              <a:ext cx="2103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sz="24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Master2</a:t>
              </a:r>
              <a:endPara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818" y="7150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2022.8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midterm presentation </a:t>
              </a:r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7108" y="7925"/>
              <a:ext cx="300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2022.9-11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experiment&amp;ML </a:t>
              </a: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011" y="8286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3513" y="7084"/>
              <a:ext cx="3272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2023.3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Graduation Thesis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0838" y="5988"/>
              <a:ext cx="82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&lt;Sensor Fusion-based Group-level </a:t>
              </a:r>
              <a:endParaRPr lang="en-US" altLang="ja-JP" b="1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Emotion Classification In Virtual Reality&gt;</a:t>
              </a:r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5321" y="8941"/>
              <a:ext cx="657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&lt;Group-level Emotion Classification </a:t>
              </a:r>
              <a:b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</a:br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via Reinforced Self-training&gt;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6400" y="1192530"/>
            <a:ext cx="11736070" cy="1873250"/>
            <a:chOff x="640" y="1878"/>
            <a:chExt cx="18482" cy="2950"/>
          </a:xfrm>
        </p:grpSpPr>
        <p:sp>
          <p:nvSpPr>
            <p:cNvPr id="5" name="Oval 4"/>
            <p:cNvSpPr/>
            <p:nvPr/>
          </p:nvSpPr>
          <p:spPr>
            <a:xfrm>
              <a:off x="2315" y="4172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cxnSp>
          <p:nvCxnSpPr>
            <p:cNvPr id="2" name="Straight Arrow Connector 1"/>
            <p:cNvCxnSpPr>
              <a:endCxn id="11" idx="2"/>
            </p:cNvCxnSpPr>
            <p:nvPr/>
          </p:nvCxnSpPr>
          <p:spPr>
            <a:xfrm flipV="1">
              <a:off x="2568" y="4308"/>
              <a:ext cx="12443" cy="1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1"/>
            <p:nvPr/>
          </p:nvSpPr>
          <p:spPr>
            <a:xfrm>
              <a:off x="640" y="2991"/>
              <a:ext cx="40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2021.8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midterm presentation 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11" y="4160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2479" y="3019"/>
              <a:ext cx="534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2022.3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NCSP22 oral presentation</a:t>
              </a:r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0884" y="1878"/>
              <a:ext cx="823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&lt;Sensor Fusion-based Emotion Classification </a:t>
              </a:r>
              <a:b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</a:br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In Virtual Reality Using Machine Learning&gt;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818" y="1953"/>
              <a:ext cx="2103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sz="24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Master1</a:t>
              </a:r>
              <a:endPara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6610" y="3812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2021.9-11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experimen&amp;ML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27057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Acknowledgment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421380" y="2855595"/>
            <a:ext cx="55346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ctr">
              <a:buNone/>
            </a:pPr>
            <a:r>
              <a:rPr lang="en-US" sz="2800" b="1">
                <a:sym typeface="+mn-ea"/>
              </a:rPr>
              <a:t>Thank you for listening</a:t>
            </a:r>
            <a:endParaRPr lang="en-US" sz="2800" b="1"/>
          </a:p>
          <a:p>
            <a:pPr marL="0" indent="0" algn="ctr">
              <a:buNone/>
            </a:pPr>
            <a:r>
              <a:rPr lang="ja-JP" altLang="en-US" sz="2800" b="1">
                <a:sym typeface="+mn-ea"/>
              </a:rPr>
              <a:t>ご清聴ありがとうございます</a:t>
            </a:r>
            <a:endParaRPr lang="ja-JP" altLang="en-US" sz="2800" b="1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469265" y="1592580"/>
            <a:ext cx="1125347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Contactless </a:t>
            </a: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Virtual Social 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become popular in recent years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Picture 7" descr="WeChat5ce263201eac11750cb38a816bd758b5"/>
          <p:cNvPicPr>
            <a:picLocks noChangeAspect="1"/>
          </p:cNvPicPr>
          <p:nvPr/>
        </p:nvPicPr>
        <p:blipFill>
          <a:blip r:embed="rId1"/>
          <a:srcRect l="8502" t="20876" r="6654" b="20868"/>
          <a:stretch>
            <a:fillRect/>
          </a:stretch>
        </p:blipFill>
        <p:spPr>
          <a:xfrm>
            <a:off x="5306060" y="1650365"/>
            <a:ext cx="2186305" cy="645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75" y="1668145"/>
            <a:ext cx="1631950" cy="6927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9085" y="130810"/>
            <a:ext cx="34156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Section1- Introduction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385" y="2702560"/>
            <a:ext cx="987425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 smart virtual space/virtual agent </a:t>
            </a:r>
            <a:endParaRPr lang="en-US" altLang="ja-JP" sz="2000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is expected, to help conversation on those online virtual world platforms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385" y="3812540"/>
            <a:ext cx="11253470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</a:t>
            </a:r>
            <a:endParaRPr lang="en-US" altLang="ja-JP" sz="2000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Mood is the feeling state of a person, usually includes emotions(inner) &amp; atmosphere(outer)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Personal Emotion</a:t>
            </a:r>
            <a:endParaRPr lang="en-US" altLang="ja-JP" sz="2000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sz="2000" b="1">
                <a:sym typeface="+mn-ea"/>
              </a:rPr>
              <a:t>    </a:t>
            </a:r>
            <a:r>
              <a:rPr lang="en-US" altLang="zh-CN" sz="2000">
                <a:sym typeface="+mn-ea"/>
              </a:rPr>
              <a:t> 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Emotions are mental states caused by neurophysiological changes</a:t>
            </a:r>
            <a:endParaRPr lang="en-US" altLang="zh-CN" sz="2000"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Dialogue Atmosphere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Dialogue Atmosphere is a metric used to describe group-level interactions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Refers to the feeling brought about by the surrounding in a dialogue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4" name="Picture 3" descr="Unknown"/>
          <p:cNvPicPr>
            <a:picLocks noChangeAspect="1"/>
          </p:cNvPicPr>
          <p:nvPr/>
        </p:nvPicPr>
        <p:blipFill>
          <a:blip r:embed="rId3"/>
          <a:srcRect l="27875" t="15368" r="26859" b="20491"/>
          <a:stretch>
            <a:fillRect/>
          </a:stretch>
        </p:blipFill>
        <p:spPr>
          <a:xfrm>
            <a:off x="9642475" y="1308735"/>
            <a:ext cx="1781810" cy="132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9085" y="1491615"/>
            <a:ext cx="11892915" cy="4215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→"Atmosphere"</a:t>
            </a:r>
            <a:endParaRPr kumimoji="1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→</a:t>
            </a: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P</a:t>
            </a:r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roposed by the Japanese Society for Artificial Intelligence(JSAI) in 2013.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kumimoji="1" lang="en-US" altLang="ja-JP" sz="2000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kumimoji="1" lang="en-US" altLang="ja-JP" sz="2000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DNP</a:t>
            </a:r>
            <a:r>
              <a:rPr kumimoji="1" lang="en-US" altLang="ja-JP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(Dai Nippon Printing Co., Ltd.)</a:t>
            </a:r>
            <a:r>
              <a:rPr kumimoji="1" lang="ja-JP" alt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——"next-generation stealth space" </a:t>
            </a:r>
            <a:endParaRPr kumimoji="1" lang="ja-JP" altLang="en-US" sz="2000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Change the color of light and music in a room by using sensors to detect people’s presence </a:t>
            </a: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&amp;</a:t>
            </a:r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conversations and the indoor environment.</a:t>
            </a:r>
            <a:endParaRPr kumimoji="1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lang="ja-JP" alt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They researched Dialogue Mood Estimation Focusing on Intervals of Utterance State[6] </a:t>
            </a:r>
            <a:endParaRPr kumimoji="1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Use Speech Sounds considering Personality Trait of Speaker for Dialogue Mood Estimation[7]</a:t>
            </a:r>
            <a:endParaRPr lang="en-US" sz="2000"/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000"/>
          </a:p>
        </p:txBody>
      </p:sp>
      <p:sp>
        <p:nvSpPr>
          <p:cNvPr id="7" name="Text Box 6"/>
          <p:cNvSpPr txBox="1"/>
          <p:nvPr/>
        </p:nvSpPr>
        <p:spPr>
          <a:xfrm>
            <a:off x="299085" y="130810"/>
            <a:ext cx="358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Section2- Related Work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pic>
        <p:nvPicPr>
          <p:cNvPr id="2" name="Picture 1" descr="thumbnail_manp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1720" y="1491615"/>
            <a:ext cx="1782445" cy="1782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99085" y="1413510"/>
            <a:ext cx="117792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Reinforced Self-Training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99085" y="130810"/>
            <a:ext cx="358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Section2- Related Work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05435" y="2004695"/>
            <a:ext cx="1177290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Zero-shot Text Classification via Reinforced Self-training(Z Ye et al.,2020)</a:t>
            </a: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</a:t>
            </a:r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proposed a reinforced self-training model for zero-shot learning in NLP</a:t>
            </a:r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 sz="2000"/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Reinforcement learning for relation classification from noise data</a:t>
            </a:r>
            <a:endParaRPr kumimoji="1" lang="en-US" sz="2000" b="1">
              <a:solidFill>
                <a:schemeClr val="tx1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proposed a policy network to automatically identify wrongly-labeled instances in training set</a:t>
            </a:r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0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Learning what data to learn(Fan et al.2017) </a:t>
            </a:r>
            <a:endParaRPr kumimoji="1" lang="en-US" sz="2000" b="1">
              <a:solidFill>
                <a:schemeClr val="tx1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proposed an adaptive data selection strategy, enabling to dynamically choose different  data at different training stages.</a:t>
            </a:r>
            <a:endParaRPr kumimoji="1" lang="en-US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</p:txBody>
      </p:sp>
      <p:pic>
        <p:nvPicPr>
          <p:cNvPr id="3" name="Picture 2" descr="ai_image_gazou_ninsh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0295" y="1413510"/>
            <a:ext cx="1853565" cy="1853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0087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Section1- Proposed Model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圆角矩形 4"/>
          <p:cNvSpPr/>
          <p:nvPr/>
        </p:nvSpPr>
        <p:spPr>
          <a:xfrm>
            <a:off x="910590" y="1195070"/>
            <a:ext cx="2244090" cy="850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high level/quality</a:t>
            </a:r>
            <a:endParaRPr lang="en-US" altLang="ja-JP" sz="2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/>
            <a:r>
              <a:rPr lang="en-US" altLang="ja-JP"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labeled dataset</a:t>
            </a:r>
            <a:endParaRPr lang="en-US" altLang="ja-JP" sz="200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圆角矩形 6"/>
          <p:cNvSpPr/>
          <p:nvPr/>
        </p:nvSpPr>
        <p:spPr>
          <a:xfrm>
            <a:off x="9020810" y="1195070"/>
            <a:ext cx="1919605" cy="850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ja-JP"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unlabeled dataset</a:t>
            </a:r>
            <a:endParaRPr kumimoji="1" lang="en-US" altLang="ja-JP" sz="2000">
              <a:solidFill>
                <a:schemeClr val="tx1"/>
              </a:solidFill>
              <a:latin typeface="Arial" panose="020B0604020202090204" pitchFamily="34" charset="0"/>
              <a:ea typeface="Meiryo" panose="020B0604030504040204" charset="-128"/>
              <a:cs typeface="Arial" panose="020B0604020202090204" pitchFamily="34" charset="0"/>
            </a:endParaRPr>
          </a:p>
        </p:txBody>
      </p:sp>
      <p:cxnSp>
        <p:nvCxnSpPr>
          <p:cNvPr id="10" name="直接箭头连接符 8"/>
          <p:cNvCxnSpPr>
            <a:stCxn id="2" idx="3"/>
          </p:cNvCxnSpPr>
          <p:nvPr/>
        </p:nvCxnSpPr>
        <p:spPr>
          <a:xfrm>
            <a:off x="3154680" y="1620520"/>
            <a:ext cx="16694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圆角矩形 9"/>
          <p:cNvSpPr/>
          <p:nvPr/>
        </p:nvSpPr>
        <p:spPr>
          <a:xfrm>
            <a:off x="4496435" y="3542665"/>
            <a:ext cx="2716530" cy="1213485"/>
          </a:xfrm>
          <a:prstGeom prst="roundRect">
            <a:avLst/>
          </a:prstGeom>
          <a:solidFill>
            <a:srgbClr val="719D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rPr>
              <a:t>Reinforcement Learning Policy Network</a:t>
            </a:r>
            <a:endParaRPr kumimoji="1" lang="zh-CN" altLang="en-US" sz="1600" b="1">
              <a:solidFill>
                <a:schemeClr val="bg1"/>
              </a:solidFill>
              <a:latin typeface="Meiryo" panose="020B0604030504040204" charset="-128"/>
              <a:ea typeface="Meiryo" panose="020B0604030504040204" charset="-128"/>
            </a:endParaRPr>
          </a:p>
        </p:txBody>
      </p:sp>
      <p:cxnSp>
        <p:nvCxnSpPr>
          <p:cNvPr id="13" name="直接箭头连接符 11"/>
          <p:cNvCxnSpPr/>
          <p:nvPr/>
        </p:nvCxnSpPr>
        <p:spPr>
          <a:xfrm>
            <a:off x="6716395" y="1620520"/>
            <a:ext cx="23044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2"/>
            <a:endCxn id="11" idx="3"/>
          </p:cNvCxnSpPr>
          <p:nvPr/>
        </p:nvCxnSpPr>
        <p:spPr>
          <a:xfrm rot="5400000">
            <a:off x="7545070" y="1713865"/>
            <a:ext cx="2103755" cy="2767965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188710" y="2173605"/>
            <a:ext cx="10795" cy="1349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81900" y="3757295"/>
            <a:ext cx="2752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Do data selection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42685" y="2649220"/>
            <a:ext cx="13392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evaluation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472430" y="2168525"/>
            <a:ext cx="0" cy="13601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350385" y="2653030"/>
            <a:ext cx="116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reward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cxnSp>
        <p:nvCxnSpPr>
          <p:cNvPr id="23" name="肘形连接符 22"/>
          <p:cNvCxnSpPr>
            <a:stCxn id="11" idx="1"/>
            <a:endCxn id="2" idx="2"/>
          </p:cNvCxnSpPr>
          <p:nvPr/>
        </p:nvCxnSpPr>
        <p:spPr>
          <a:xfrm rot="10800000">
            <a:off x="2032635" y="2045970"/>
            <a:ext cx="2463800" cy="2103755"/>
          </a:xfrm>
          <a:prstGeom prst="bentConnector2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137093" y="3796030"/>
            <a:ext cx="21431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add pseudo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ctr"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labeled instances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70120" y="5580380"/>
            <a:ext cx="2168525" cy="914400"/>
          </a:xfrm>
          <a:prstGeom prst="roundRect">
            <a:avLst/>
          </a:prstGeom>
          <a:solidFill>
            <a:srgbClr val="719D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rPr>
              <a:t>Avater/HRV</a:t>
            </a:r>
            <a:endParaRPr kumimoji="1" lang="en-US" altLang="zh-CN" sz="1600" b="1">
              <a:solidFill>
                <a:schemeClr val="bg1"/>
              </a:solidFill>
              <a:latin typeface="Meiryo" panose="020B0604030504040204" charset="-128"/>
              <a:ea typeface="Meiryo" panose="020B0604030504040204" charset="-128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199505" y="4774565"/>
            <a:ext cx="11430" cy="7874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472430" y="4757420"/>
            <a:ext cx="0" cy="8210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18"/>
          <p:cNvSpPr txBox="1"/>
          <p:nvPr/>
        </p:nvSpPr>
        <p:spPr>
          <a:xfrm>
            <a:off x="6317615" y="4815205"/>
            <a:ext cx="4218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evaluation by interaction with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VR avater and HRV changes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7581900" y="1195070"/>
            <a:ext cx="9442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predict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8" name="文本框 20"/>
          <p:cNvSpPr txBox="1"/>
          <p:nvPr/>
        </p:nvSpPr>
        <p:spPr>
          <a:xfrm>
            <a:off x="4350385" y="4968875"/>
            <a:ext cx="1165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reward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9" name="圆角矩形 7"/>
          <p:cNvSpPr/>
          <p:nvPr/>
        </p:nvSpPr>
        <p:spPr>
          <a:xfrm>
            <a:off x="4824095" y="1087120"/>
            <a:ext cx="1892300" cy="1067435"/>
          </a:xfrm>
          <a:prstGeom prst="roundRect">
            <a:avLst/>
          </a:prstGeom>
          <a:solidFill>
            <a:srgbClr val="719D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rPr>
              <a:t>Matching Model</a:t>
            </a:r>
            <a:endParaRPr kumimoji="1" lang="zh-CN" altLang="en-US" sz="1600" b="1">
              <a:solidFill>
                <a:schemeClr val="bg1"/>
              </a:solidFill>
              <a:latin typeface="Meiryo" panose="020B0604030504040204" charset="-128"/>
              <a:ea typeface="Meiryo" panose="020B0604030504040204" charset="-128"/>
            </a:endParaRPr>
          </a:p>
        </p:txBody>
      </p:sp>
      <p:sp>
        <p:nvSpPr>
          <p:cNvPr id="3" name="文本框 12"/>
          <p:cNvSpPr txBox="1"/>
          <p:nvPr/>
        </p:nvSpPr>
        <p:spPr>
          <a:xfrm>
            <a:off x="3517265" y="1195070"/>
            <a:ext cx="6762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train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93370" y="127635"/>
            <a:ext cx="4754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Objective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1355" y="1780540"/>
            <a:ext cx="4803140" cy="1236980"/>
            <a:chOff x="1073" y="2804"/>
            <a:chExt cx="7564" cy="1948"/>
          </a:xfrm>
        </p:grpSpPr>
        <p:grpSp>
          <p:nvGrpSpPr>
            <p:cNvPr id="3" name="组合 2"/>
            <p:cNvGrpSpPr/>
            <p:nvPr/>
          </p:nvGrpSpPr>
          <p:grpSpPr>
            <a:xfrm>
              <a:off x="2511" y="2826"/>
              <a:ext cx="6126" cy="1926"/>
              <a:chOff x="2511" y="2815"/>
              <a:chExt cx="6126" cy="1926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107" y="4153"/>
                <a:ext cx="2935" cy="5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D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ialogue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Mood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grpSp>
            <p:nvGrpSpPr>
              <p:cNvPr id="2" name="组合 1"/>
              <p:cNvGrpSpPr/>
              <p:nvPr/>
            </p:nvGrpSpPr>
            <p:grpSpPr>
              <a:xfrm>
                <a:off x="2511" y="2815"/>
                <a:ext cx="6126" cy="1353"/>
                <a:chOff x="2511" y="2815"/>
                <a:chExt cx="6126" cy="1353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1" y="2815"/>
                  <a:ext cx="6127" cy="56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Gaze</a:t>
                  </a: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/M</a:t>
                  </a:r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outh movement</a:t>
                  </a: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/H</a:t>
                  </a:r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eart rate</a:t>
                  </a:r>
                  <a:endPara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26" name="Straight Arrow Connector 25"/>
                <p:cNvCxnSpPr>
                  <a:stCxn id="24" idx="2"/>
                </p:cNvCxnSpPr>
                <p:nvPr/>
              </p:nvCxnSpPr>
              <p:spPr>
                <a:xfrm>
                  <a:off x="5575" y="3384"/>
                  <a:ext cx="4" cy="78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 Box 26"/>
                <p:cNvSpPr txBox="1"/>
                <p:nvPr/>
              </p:nvSpPr>
              <p:spPr>
                <a:xfrm>
                  <a:off x="5579" y="3479"/>
                  <a:ext cx="2274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/>
                    <a:t>connection?</a:t>
                  </a:r>
                  <a:endParaRPr lang="zh-CN" altLang="en-US"/>
                </a:p>
              </p:txBody>
            </p:sp>
          </p:grpSp>
        </p:grpSp>
        <p:sp>
          <p:nvSpPr>
            <p:cNvPr id="29" name="Text Box 28"/>
            <p:cNvSpPr txBox="1"/>
            <p:nvPr/>
          </p:nvSpPr>
          <p:spPr>
            <a:xfrm>
              <a:off x="1073" y="2804"/>
              <a:ext cx="14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Find</a:t>
              </a:r>
              <a:endParaRPr 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1355" y="3420110"/>
            <a:ext cx="7444740" cy="425450"/>
            <a:chOff x="1086" y="5489"/>
            <a:chExt cx="11724" cy="670"/>
          </a:xfrm>
        </p:grpSpPr>
        <p:sp>
          <p:nvSpPr>
            <p:cNvPr id="39" name="Text Box 38"/>
            <p:cNvSpPr txBox="1"/>
            <p:nvPr/>
          </p:nvSpPr>
          <p:spPr>
            <a:xfrm>
              <a:off x="1086" y="5489"/>
              <a:ext cx="15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How</a:t>
              </a:r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644" y="5521"/>
              <a:ext cx="10166" cy="638"/>
              <a:chOff x="2511" y="7692"/>
              <a:chExt cx="10166" cy="638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2511" y="7692"/>
                <a:ext cx="5673" cy="54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different VR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settings(VR world)</a:t>
                </a:r>
                <a:r>
                  <a:rPr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  <a:endParaRPr lang="en-US" altLang="ja-JP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41" name="Text Box 40"/>
              <p:cNvSpPr txBox="1"/>
              <p:nvPr/>
            </p:nvSpPr>
            <p:spPr>
              <a:xfrm>
                <a:off x="8263" y="7692"/>
                <a:ext cx="131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Wingdings" panose="05000000000000000000" charset="0"/>
                  <a:buNone/>
                </a:pPr>
                <a:r>
                  <a:rPr lang="en-US"/>
                  <a:t>effect</a:t>
                </a:r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9535" y="7692"/>
                <a:ext cx="3142" cy="63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D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ialogue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Mood?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694055" y="5052695"/>
            <a:ext cx="10051415" cy="368935"/>
            <a:chOff x="1200" y="6948"/>
            <a:chExt cx="15829" cy="581"/>
          </a:xfrm>
        </p:grpSpPr>
        <p:sp>
          <p:nvSpPr>
            <p:cNvPr id="44" name="Text Box 43"/>
            <p:cNvSpPr txBox="1"/>
            <p:nvPr/>
          </p:nvSpPr>
          <p:spPr>
            <a:xfrm>
              <a:off x="1200" y="6949"/>
              <a:ext cx="87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Can  </a:t>
              </a:r>
              <a:endParaRPr 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638" y="6948"/>
              <a:ext cx="14391" cy="581"/>
              <a:chOff x="2768" y="9119"/>
              <a:chExt cx="14391" cy="581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2289" y="9119"/>
                <a:ext cx="4870" cy="56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sym typeface="+mn-ea"/>
                  </a:rPr>
                  <a:t>R</a:t>
                </a:r>
                <a:r>
                  <a:rPr b="1">
                    <a:solidFill>
                      <a:schemeClr val="tx1"/>
                    </a:solidFill>
                    <a:sym typeface="+mn-ea"/>
                  </a:rPr>
                  <a:t>einforce</a:t>
                </a:r>
                <a:r>
                  <a:rPr lang="en-US" b="1">
                    <a:solidFill>
                      <a:schemeClr val="tx1"/>
                    </a:solidFill>
                    <a:sym typeface="+mn-ea"/>
                  </a:rPr>
                  <a:t>d Self-Training</a:t>
                </a:r>
                <a:r>
                  <a:rPr b="1">
                    <a:solidFill>
                      <a:schemeClr val="tx1"/>
                    </a:solidFill>
                    <a:sym typeface="+mn-ea"/>
                  </a:rPr>
                  <a:t>?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768" y="9119"/>
                <a:ext cx="7144" cy="56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data collected from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daily 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conversations</a:t>
                </a:r>
                <a:endParaRPr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47" name="Text Box 46"/>
              <p:cNvSpPr txBox="1"/>
              <p:nvPr/>
            </p:nvSpPr>
            <p:spPr>
              <a:xfrm>
                <a:off x="9951" y="9120"/>
                <a:ext cx="249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Wingdings" panose="05000000000000000000" charset="0"/>
                  <a:buNone/>
                </a:pPr>
                <a:r>
                  <a:rPr lang="en-US">
                    <a:sym typeface="+mn-ea"/>
                  </a:rPr>
                  <a:t>be applied to </a:t>
                </a:r>
                <a:endParaRPr lang="en-US"/>
              </a:p>
            </p:txBody>
          </p:sp>
        </p:grpSp>
      </p:grpSp>
      <p:sp>
        <p:nvSpPr>
          <p:cNvPr id="48" name="Text Box 47"/>
          <p:cNvSpPr txBox="1"/>
          <p:nvPr/>
        </p:nvSpPr>
        <p:spPr>
          <a:xfrm>
            <a:off x="681355" y="972185"/>
            <a:ext cx="5153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</a:rPr>
              <a:t>Experiment Objective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81355" y="4241165"/>
            <a:ext cx="10548620" cy="389890"/>
            <a:chOff x="1073" y="6679"/>
            <a:chExt cx="16612" cy="614"/>
          </a:xfrm>
        </p:grpSpPr>
        <p:grpSp>
          <p:nvGrpSpPr>
            <p:cNvPr id="11" name="组合 9"/>
            <p:cNvGrpSpPr/>
            <p:nvPr/>
          </p:nvGrpSpPr>
          <p:grpSpPr>
            <a:xfrm>
              <a:off x="1073" y="6679"/>
              <a:ext cx="16613" cy="615"/>
              <a:chOff x="1200" y="6909"/>
              <a:chExt cx="13739" cy="708"/>
            </a:xfrm>
          </p:grpSpPr>
          <p:sp>
            <p:nvSpPr>
              <p:cNvPr id="12" name="Text Box 11"/>
              <p:cNvSpPr txBox="1"/>
              <p:nvPr/>
            </p:nvSpPr>
            <p:spPr>
              <a:xfrm>
                <a:off x="1200" y="6949"/>
                <a:ext cx="8749" cy="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Wingdings" panose="05000000000000000000" charset="0"/>
                  <a:buChar char=""/>
                </a:pPr>
                <a:r>
                  <a:rPr lang="en-US"/>
                  <a:t>Solve  </a:t>
                </a:r>
                <a:endParaRPr lang="en-US"/>
              </a:p>
            </p:txBody>
          </p:sp>
          <p:grpSp>
            <p:nvGrpSpPr>
              <p:cNvPr id="13" name="组合 7"/>
              <p:cNvGrpSpPr/>
              <p:nvPr/>
            </p:nvGrpSpPr>
            <p:grpSpPr>
              <a:xfrm>
                <a:off x="2558" y="6909"/>
                <a:ext cx="12381" cy="635"/>
                <a:chOff x="2688" y="9080"/>
                <a:chExt cx="12381" cy="635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2688" y="9096"/>
                  <a:ext cx="4224" cy="61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indent="0" algn="l">
                    <a:lnSpc>
                      <a:spcPct val="110000"/>
                    </a:lnSpc>
                    <a:buFont typeface="Wingdings" panose="05000000000000000000" charset="0"/>
                    <a:buNone/>
                  </a:pP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Self-reporting not accurate</a:t>
                  </a:r>
                  <a:endPara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sp>
              <p:nvSpPr>
                <p:cNvPr id="16" name="Text Box 15"/>
                <p:cNvSpPr txBox="1"/>
                <p:nvPr/>
              </p:nvSpPr>
              <p:spPr>
                <a:xfrm>
                  <a:off x="13614" y="9080"/>
                  <a:ext cx="1455" cy="61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indent="0">
                    <a:buFont typeface="Wingdings" panose="05000000000000000000" charset="0"/>
                    <a:buNone/>
                  </a:pPr>
                  <a:r>
                    <a:rPr lang="en-US">
                      <a:sym typeface="+mn-ea"/>
                    </a:rPr>
                    <a:t>problem</a:t>
                  </a:r>
                  <a:endParaRPr lang="en-US">
                    <a:sym typeface="+mn-ea"/>
                  </a:endParaRPr>
                </a:p>
              </p:txBody>
            </p:sp>
          </p:grpSp>
        </p:grpSp>
        <p:sp>
          <p:nvSpPr>
            <p:cNvPr id="17" name="Rounded Rectangle 16"/>
            <p:cNvSpPr/>
            <p:nvPr/>
          </p:nvSpPr>
          <p:spPr>
            <a:xfrm>
              <a:off x="7974" y="6696"/>
              <a:ext cx="4101" cy="5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lnSpc>
                  <a:spcPct val="110000"/>
                </a:lnSpc>
                <a:buFont typeface="Wingdings" panose="05000000000000000000" charset="0"/>
                <a:buNone/>
              </a:pPr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Individual differences</a:t>
              </a:r>
              <a:endParaRPr lang="en-US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2227" y="6696"/>
              <a:ext cx="3547" cy="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lnSpc>
                  <a:spcPct val="110000"/>
                </a:lnSpc>
                <a:buFont typeface="Wingdings" panose="05000000000000000000" charset="0"/>
                <a:buNone/>
              </a:pPr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Small sample size</a:t>
              </a:r>
              <a:endParaRPr lang="en-US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</p:grpSp>
      <p:pic>
        <p:nvPicPr>
          <p:cNvPr id="23" name="Picture 22" descr="thumbnail_hyoujou_text_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980" y="1494790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569595" y="1988820"/>
            <a:ext cx="983043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kumimoji="1" lang="ja-JP" altLang="en-US" sz="2000" b="1">
                <a:latin typeface="Arial Regular" panose="020B0604020202090204" charset="0"/>
                <a:ea typeface="Meiryo" panose="020B0604030504040204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sz="20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0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0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sz="20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sz="20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Group Composition: 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2 people a group</a:t>
            </a:r>
            <a:r>
              <a:rPr lang="zh-CN" altLang="en-US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（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 main talker,and 1 auxiliary speaker</a:t>
            </a:r>
            <a:r>
              <a:rPr lang="zh-CN" altLang="en-US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）</a:t>
            </a:r>
            <a:endParaRPr lang="en-US" altLang="ja-JP" sz="20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sz="20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more than 10 different main talkers</a:t>
            </a:r>
            <a:r>
              <a:rPr lang="zh-CN" altLang="en-US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（20 rounds of experiments）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Device: </a:t>
            </a:r>
            <a:r>
              <a:rPr lang="en-US" altLang="ja-JP" sz="2000">
                <a:latin typeface="Arial Regular" panose="020B0604020202090204" charset="0"/>
                <a:cs typeface="Arial Regular" panose="020B0604020202090204" charset="0"/>
                <a:sym typeface="+mn-ea"/>
              </a:rPr>
              <a:t>VIVE Pro Eye, Polar H10, Oculus Quest2</a:t>
            </a:r>
            <a:endParaRPr lang="en-US" altLang="ja-JP" sz="20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r>
              <a:rPr lang="en-US" altLang="ja-JP" sz="2000"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One participant wear sensors and VR headset</a:t>
            </a: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(Main talker)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other one participant just log in the VR platform and talk</a:t>
            </a: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(Talk Agent)</a:t>
            </a:r>
            <a:endParaRPr lang="en-US" altLang="zh-CN" sz="2000"/>
          </a:p>
          <a:p>
            <a:pPr>
              <a:lnSpc>
                <a:spcPct val="110000"/>
              </a:lnSpc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</a:t>
            </a:r>
            <a:r>
              <a:rPr lang="en-US" altLang="ja-JP" sz="20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3 minutes</a:t>
            </a:r>
            <a:endParaRPr lang="en-US" altLang="ja-JP" sz="20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sz="2000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99085" y="130810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48" name="Text Box 47"/>
          <p:cNvSpPr txBox="1"/>
          <p:nvPr/>
        </p:nvSpPr>
        <p:spPr>
          <a:xfrm>
            <a:off x="569595" y="1148715"/>
            <a:ext cx="4237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</a:rPr>
              <a:t>Experiment Setting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010" y="2044700"/>
            <a:ext cx="928370" cy="394335"/>
          </a:xfrm>
          <a:prstGeom prst="rect">
            <a:avLst/>
          </a:prstGeom>
        </p:spPr>
      </p:pic>
      <p:pic>
        <p:nvPicPr>
          <p:cNvPr id="2" name="Picture 1" descr="vr_cafe_cou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95" y="4130675"/>
            <a:ext cx="2012315" cy="20123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93370" y="127635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5" name="Oval 4"/>
          <p:cNvSpPr/>
          <p:nvPr/>
        </p:nvSpPr>
        <p:spPr>
          <a:xfrm>
            <a:off x="1811655" y="2773045"/>
            <a:ext cx="401320" cy="4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76495" y="2773045"/>
            <a:ext cx="401320" cy="4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29635" y="5042535"/>
            <a:ext cx="401320" cy="414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88135" y="3353435"/>
            <a:ext cx="1029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Player1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705350" y="3353435"/>
            <a:ext cx="944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Player2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157855" y="5588635"/>
            <a:ext cx="944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Player3</a:t>
            </a:r>
            <a:endParaRPr lang="en-US"/>
          </a:p>
        </p:txBody>
      </p:sp>
      <p:cxnSp>
        <p:nvCxnSpPr>
          <p:cNvPr id="14" name="Straight Arrow Connector 13"/>
          <p:cNvCxnSpPr>
            <a:stCxn id="5" idx="6"/>
            <a:endCxn id="6" idx="2"/>
          </p:cNvCxnSpPr>
          <p:nvPr/>
        </p:nvCxnSpPr>
        <p:spPr>
          <a:xfrm>
            <a:off x="2212975" y="2980690"/>
            <a:ext cx="276352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2751455" y="2612390"/>
            <a:ext cx="1757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communication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1341120" y="2404745"/>
            <a:ext cx="1343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VR&amp;Sensor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4937125" y="2404745"/>
            <a:ext cx="495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PC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054350" y="4673600"/>
            <a:ext cx="115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Video/PC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610610" y="3154680"/>
            <a:ext cx="20320" cy="1517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4102100" y="4788535"/>
            <a:ext cx="2692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evaluate the </a:t>
            </a:r>
            <a:endParaRPr lang="en-US"/>
          </a:p>
          <a:p>
            <a:r>
              <a:rPr lang="en-US" b="1"/>
              <a:t>dialogue atmosphere</a:t>
            </a:r>
            <a:r>
              <a:rPr lang="en-US"/>
              <a:t> </a:t>
            </a:r>
            <a:endParaRPr lang="en-US"/>
          </a:p>
          <a:p>
            <a:r>
              <a:rPr lang="en-US"/>
              <a:t>and </a:t>
            </a:r>
            <a:r>
              <a:rPr lang="en-US" b="1"/>
              <a:t>player1's emotions</a:t>
            </a:r>
            <a:endParaRPr lang="en-US" b="1"/>
          </a:p>
        </p:txBody>
      </p:sp>
      <p:sp>
        <p:nvSpPr>
          <p:cNvPr id="21" name="Text Box 20"/>
          <p:cNvSpPr txBox="1"/>
          <p:nvPr/>
        </p:nvSpPr>
        <p:spPr>
          <a:xfrm>
            <a:off x="4171950" y="1509395"/>
            <a:ext cx="28727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evaluate the </a:t>
            </a:r>
            <a:endParaRPr lang="en-US"/>
          </a:p>
          <a:p>
            <a:r>
              <a:rPr lang="en-US" b="1">
                <a:sym typeface="+mn-ea"/>
              </a:rPr>
              <a:t>dialogue atmosphere</a:t>
            </a:r>
            <a:r>
              <a:rPr lang="en-US">
                <a:sym typeface="+mn-ea"/>
              </a:rPr>
              <a:t> </a:t>
            </a:r>
            <a:endParaRPr lang="en-US"/>
          </a:p>
          <a:p>
            <a:r>
              <a:rPr lang="en-US">
                <a:sym typeface="+mn-ea"/>
              </a:rPr>
              <a:t>and </a:t>
            </a:r>
            <a:r>
              <a:rPr lang="en-US" b="1">
                <a:sym typeface="+mn-ea"/>
              </a:rPr>
              <a:t>player1's emotions</a:t>
            </a:r>
            <a:endParaRPr lang="en-US" b="1"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35610" y="1509395"/>
            <a:ext cx="33528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evaluate the </a:t>
            </a:r>
            <a:endParaRPr lang="en-US"/>
          </a:p>
          <a:p>
            <a:r>
              <a:rPr lang="en-US" b="1">
                <a:sym typeface="+mn-ea"/>
              </a:rPr>
              <a:t>dialogue atmosphere</a:t>
            </a:r>
            <a:r>
              <a:rPr lang="en-US">
                <a:sym typeface="+mn-ea"/>
              </a:rPr>
              <a:t> </a:t>
            </a:r>
            <a:endParaRPr lang="en-US"/>
          </a:p>
          <a:p>
            <a:r>
              <a:rPr lang="en-US">
                <a:sym typeface="+mn-ea"/>
              </a:rPr>
              <a:t>and self-report own </a:t>
            </a:r>
            <a:r>
              <a:rPr lang="en-US" b="1">
                <a:sym typeface="+mn-ea"/>
              </a:rPr>
              <a:t>emotions</a:t>
            </a:r>
            <a:endParaRPr lang="en-US" b="1">
              <a:sym typeface="+mn-ea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21880" y="3689985"/>
            <a:ext cx="3458845" cy="266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45"/>
          <p:cNvSpPr txBox="1"/>
          <p:nvPr/>
        </p:nvSpPr>
        <p:spPr>
          <a:xfrm>
            <a:off x="10960735" y="3519170"/>
            <a:ext cx="990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Valence</a:t>
            </a:r>
            <a:endParaRPr lang="en-US"/>
          </a:p>
        </p:txBody>
      </p:sp>
      <p:sp>
        <p:nvSpPr>
          <p:cNvPr id="47" name="Text Box 46"/>
          <p:cNvSpPr txBox="1"/>
          <p:nvPr/>
        </p:nvSpPr>
        <p:spPr>
          <a:xfrm>
            <a:off x="8721090" y="2036445"/>
            <a:ext cx="953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Arousal</a:t>
            </a:r>
            <a:endParaRPr lang="en-US"/>
          </a:p>
        </p:txBody>
      </p:sp>
      <p:sp>
        <p:nvSpPr>
          <p:cNvPr id="48" name="Text Box 47"/>
          <p:cNvSpPr txBox="1"/>
          <p:nvPr/>
        </p:nvSpPr>
        <p:spPr>
          <a:xfrm>
            <a:off x="7983855" y="4182110"/>
            <a:ext cx="601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b="1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Sad</a:t>
            </a:r>
            <a:endParaRPr lang="en-US" altLang="ja-JP" b="1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49" name="Text Box 48"/>
          <p:cNvSpPr txBox="1"/>
          <p:nvPr/>
        </p:nvSpPr>
        <p:spPr>
          <a:xfrm>
            <a:off x="7501255" y="2771775"/>
            <a:ext cx="156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Fear/Disgust</a:t>
            </a:r>
            <a:endParaRPr lang="en-US" altLang="ja-JP" b="1">
              <a:solidFill>
                <a:srgbClr val="FF0000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50" name="Text Box 49"/>
          <p:cNvSpPr txBox="1"/>
          <p:nvPr/>
        </p:nvSpPr>
        <p:spPr>
          <a:xfrm>
            <a:off x="9822815" y="2757170"/>
            <a:ext cx="576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b="1">
                <a:solidFill>
                  <a:schemeClr val="accent4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Joy</a:t>
            </a:r>
            <a:endParaRPr lang="en-US" altLang="ja-JP" b="1">
              <a:solidFill>
                <a:schemeClr val="accent4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51" name="Text Box 50"/>
          <p:cNvSpPr txBox="1"/>
          <p:nvPr/>
        </p:nvSpPr>
        <p:spPr>
          <a:xfrm>
            <a:off x="9728200" y="4182110"/>
            <a:ext cx="792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b="1">
                <a:solidFill>
                  <a:schemeClr val="accent6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Relax</a:t>
            </a:r>
            <a:endParaRPr lang="en-US" altLang="ja-JP" b="1">
              <a:solidFill>
                <a:schemeClr val="accent6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9195435" y="2578735"/>
            <a:ext cx="0" cy="24384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 Box 53"/>
          <p:cNvSpPr txBox="1"/>
          <p:nvPr/>
        </p:nvSpPr>
        <p:spPr>
          <a:xfrm>
            <a:off x="435610" y="911860"/>
            <a:ext cx="4404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</a:rPr>
              <a:t>Com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munication setting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7233920" y="987425"/>
            <a:ext cx="3068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</a:rPr>
              <a:t>VR world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setting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7983855" y="5311775"/>
            <a:ext cx="27000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*4 kinds of world that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/>
              <a:t>match up to 4 quadrants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9085" y="130810"/>
            <a:ext cx="4399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Section4- Experiment Design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07390" y="1069975"/>
            <a:ext cx="10370820" cy="1850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zh-CN" sz="28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Raw Data:</a:t>
            </a:r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endParaRPr lang="zh-CN" altLang="en-US" sz="2400"/>
          </a:p>
          <a:p>
            <a:pPr>
              <a:lnSpc>
                <a:spcPct val="110000"/>
              </a:lnSpc>
            </a:pPr>
            <a:endParaRPr lang="en-US" altLang="ja-JP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Experiment schedule: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endParaRPr lang="zh-CN" altLang="en-US" sz="2400"/>
          </a:p>
        </p:txBody>
      </p:sp>
      <p:sp>
        <p:nvSpPr>
          <p:cNvPr id="3" name="Rounded Rectangle 2"/>
          <p:cNvSpPr/>
          <p:nvPr/>
        </p:nvSpPr>
        <p:spPr>
          <a:xfrm>
            <a:off x="2762885" y="1069975"/>
            <a:ext cx="909320" cy="362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ECG</a:t>
            </a:r>
            <a:endParaRPr lang="en-US" altLang="ja-JP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08425" y="1069975"/>
            <a:ext cx="1511935" cy="362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Audio(wav)</a:t>
            </a:r>
            <a:endParaRPr lang="en-US" altLang="ja-JP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62885" y="1595120"/>
            <a:ext cx="1684655" cy="362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Eye tracking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33845" y="1595120"/>
            <a:ext cx="2790190" cy="362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Head position&amp;rotation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698365" y="1595120"/>
            <a:ext cx="1684655" cy="3625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Lip tracking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721350" y="3018155"/>
            <a:ext cx="4615180" cy="2522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</a:rPr>
              <a:t>1st experiment (negative group) 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Sad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Stay and recall Sadness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 in a </a:t>
            </a:r>
            <a:r>
              <a:rPr lang="en-US" altLang="ja-JP" sz="2000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Fear/Disgust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 VR environment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Play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</a:rPr>
              <a:t> and Experience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09955" y="3014345"/>
            <a:ext cx="500951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None/>
            </a:pP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1st experiment </a:t>
            </a:r>
            <a:r>
              <a:rPr lang="en-US" altLang="ja-JP" sz="2000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(positive group) </a:t>
            </a:r>
            <a:endParaRPr lang="en-US" altLang="ja-JP" sz="2000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 sz="2000">
                <a:solidFill>
                  <a:schemeClr val="accent6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Relax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Stay and Relax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None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 sz="2000">
                <a:solidFill>
                  <a:schemeClr val="accent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Joy</a:t>
            </a: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Stay and Arouse Joyness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 sz="20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 sz="20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4191e80-1b6d-4dd3-a5df-9ab4957ac52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6045</Words>
  <Application>WPS Presentation</Application>
  <PresentationFormat>Widescreen</PresentationFormat>
  <Paragraphs>406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SimSun</vt:lpstr>
      <vt:lpstr>Wingdings</vt:lpstr>
      <vt:lpstr>Arial</vt:lpstr>
      <vt:lpstr>Meiryo</vt:lpstr>
      <vt:lpstr>Hiragino Sans</vt:lpstr>
      <vt:lpstr>Wingdings</vt:lpstr>
      <vt:lpstr>Arial Bold</vt:lpstr>
      <vt:lpstr>Arial Regular</vt:lpstr>
      <vt:lpstr>微软雅黑</vt:lpstr>
      <vt:lpstr>汉仪旗黑</vt:lpstr>
      <vt:lpstr>MS明朝</vt:lpstr>
      <vt:lpstr>Calibri</vt:lpstr>
      <vt:lpstr>Helvetica Neue</vt:lpstr>
      <vt:lpstr>MS PGothic</vt:lpstr>
      <vt:lpstr>苹方-简</vt:lpstr>
      <vt:lpstr>Arial Unicode MS</vt:lpstr>
      <vt:lpstr>Calibri Light</vt:lpstr>
      <vt:lpstr>SimSun</vt:lpstr>
      <vt:lpstr>汉仪书宋二KW</vt:lpstr>
      <vt:lpstr>SimSun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liuyi</cp:lastModifiedBy>
  <cp:revision>135</cp:revision>
  <dcterms:created xsi:type="dcterms:W3CDTF">2022-07-21T04:47:30Z</dcterms:created>
  <dcterms:modified xsi:type="dcterms:W3CDTF">2022-07-21T04:47:30Z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  <property fmtid="{D5CDD505-2E9C-101B-9397-08002B2CF9AE}" pid="3" name="ICV">
    <vt:lpwstr>21861F2D49D0484995B1F8BB92EC6163</vt:lpwstr>
  </property>
</Properties>
</file>